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63" r:id="rId3"/>
    <p:sldId id="264" r:id="rId4"/>
    <p:sldId id="273" r:id="rId5"/>
    <p:sldId id="265" r:id="rId6"/>
    <p:sldId id="266" r:id="rId7"/>
    <p:sldId id="267" r:id="rId8"/>
    <p:sldId id="268" r:id="rId9"/>
    <p:sldId id="269" r:id="rId10"/>
    <p:sldId id="270"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66"/>
    <a:srgbClr val="66FF33"/>
    <a:srgbClr val="00CC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59D209-859F-4AA2-9932-65843A83EB5B}" type="datetimeFigureOut">
              <a:rPr lang="en-US" smtClean="0"/>
              <a:t>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A943EA-EFF3-4AA4-8FB9-3C2D443EA378}" type="slidenum">
              <a:rPr lang="en-US" smtClean="0"/>
              <a:t>‹#›</a:t>
            </a:fld>
            <a:endParaRPr lang="en-US"/>
          </a:p>
        </p:txBody>
      </p:sp>
    </p:spTree>
    <p:extLst>
      <p:ext uri="{BB962C8B-B14F-4D97-AF65-F5344CB8AC3E}">
        <p14:creationId xmlns:p14="http://schemas.microsoft.com/office/powerpoint/2010/main" val="2908626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9ED066-2607-4625-9AEA-40CD462826FC}"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625084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3FCB70-23D1-4699-8324-564AEB38DAA7}"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3829056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7E9D50-BED5-411E-A28E-C93F377214F8}"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256162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25EAE-5258-439E-9F25-2BCD2A3D4857}"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2023012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6EAB6E-F59E-4217-96C2-72FAA72B6488}"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2152940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6BF5E3-C41B-4CBA-8F7C-A8D6C3AE0045}"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325172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82F4AC-E487-4782-9AD2-0054F5C7CAD0}" type="datetime1">
              <a:rPr lang="en-US" smtClean="0"/>
              <a:t>1/2/2021</a:t>
            </a:fld>
            <a:endParaRPr lang="en-US"/>
          </a:p>
        </p:txBody>
      </p:sp>
      <p:sp>
        <p:nvSpPr>
          <p:cNvPr id="8" name="Footer Placeholder 7"/>
          <p:cNvSpPr>
            <a:spLocks noGrp="1"/>
          </p:cNvSpPr>
          <p:nvPr>
            <p:ph type="ftr" sz="quarter" idx="11"/>
          </p:nvPr>
        </p:nvSpPr>
        <p:spPr/>
        <p:txBody>
          <a:bodyPr/>
          <a:lstStyle/>
          <a:p>
            <a:r>
              <a:rPr lang="en-US" smtClean="0"/>
              <a:t>Prof.Azza Abdallah</a:t>
            </a:r>
            <a:endParaRPr lang="en-US"/>
          </a:p>
        </p:txBody>
      </p:sp>
      <p:sp>
        <p:nvSpPr>
          <p:cNvPr id="9" name="Slide Number Placeholder 8"/>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3332772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BF1912-6601-49C8-8110-D504F9523427}" type="datetime1">
              <a:rPr lang="en-US" smtClean="0"/>
              <a:t>1/2/2021</a:t>
            </a:fld>
            <a:endParaRPr lang="en-US"/>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740443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8AC95-1941-45BC-A382-324581BD48B9}" type="datetime1">
              <a:rPr lang="en-US" smtClean="0"/>
              <a:t>1/2/2021</a:t>
            </a:fld>
            <a:endParaRPr lang="en-US"/>
          </a:p>
        </p:txBody>
      </p:sp>
      <p:sp>
        <p:nvSpPr>
          <p:cNvPr id="3" name="Footer Placeholder 2"/>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263652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6FEDF-B5B7-45B0-A2BC-631763469248}"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413807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CD9FC-3592-43F3-9EA8-5563DEC92B73}"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124590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CFA9FE8-B4CA-4F2A-8627-4D0D18E4FB27}" type="datetime1">
              <a:rPr lang="en-US" smtClean="0"/>
              <a:t>1/2/2021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Prof.Azza Abdallah</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8C4F8B-9C49-4645-A2C5-C56BFC0894CA}" type="slidenum">
              <a:rPr lang="en-US" smtClean="0"/>
              <a:pPr/>
              <a:t>‹#›</a:t>
            </a:fld>
            <a:endParaRPr lang="en-US"/>
          </a:p>
        </p:txBody>
      </p:sp>
    </p:spTree>
    <p:extLst>
      <p:ext uri="{BB962C8B-B14F-4D97-AF65-F5344CB8AC3E}">
        <p14:creationId xmlns:p14="http://schemas.microsoft.com/office/powerpoint/2010/main" val="11701167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1988840"/>
            <a:ext cx="6336704" cy="923330"/>
          </a:xfrm>
          <a:prstGeom prst="rect">
            <a:avLst/>
          </a:prstGeom>
          <a:noFill/>
        </p:spPr>
        <p:txBody>
          <a:bodyPr wrap="square" lIns="91440" tIns="45720" rIns="91440" bIns="45720">
            <a:spAutoFit/>
          </a:bodyPr>
          <a:lstStyle/>
          <a:p>
            <a:pPr algn="ctr" rtl="1"/>
            <a:r>
              <a:rPr lang="ar-EG" sz="5400" b="1" cap="all" dirty="0" smtClean="0">
                <a:ln w="9000" cmpd="sng">
                  <a:solidFill>
                    <a:schemeClr val="accent4">
                      <a:shade val="50000"/>
                      <a:satMod val="120000"/>
                    </a:schemeClr>
                  </a:solidFill>
                  <a:prstDash val="solid"/>
                </a:ln>
                <a:solidFill>
                  <a:srgbClr val="0066FF"/>
                </a:solidFill>
                <a:effectLst>
                  <a:reflection blurRad="12700" stA="28000" endPos="45000" dist="1000" dir="5400000" sy="-100000" algn="bl" rotWithShape="0"/>
                </a:effectLst>
                <a:latin typeface="Andalus" pitchFamily="18" charset="-78"/>
                <a:cs typeface="Andalus" pitchFamily="18" charset="-78"/>
              </a:rPr>
              <a:t>4. نشأة البحار والمحيطات</a:t>
            </a:r>
          </a:p>
        </p:txBody>
      </p:sp>
      <p:sp>
        <p:nvSpPr>
          <p:cNvPr id="7" name="Footer Placeholder 6"/>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7E8C4F8B-9C49-4645-A2C5-C56BFC0894CA}" type="slidenum">
              <a:rPr lang="en-US" smtClean="0"/>
              <a:pPr/>
              <a:t>1</a:t>
            </a:fld>
            <a:endParaRPr lang="en-US"/>
          </a:p>
        </p:txBody>
      </p:sp>
      <p:sp>
        <p:nvSpPr>
          <p:cNvPr id="8" name="Rectangle 7"/>
          <p:cNvSpPr/>
          <p:nvPr/>
        </p:nvSpPr>
        <p:spPr>
          <a:xfrm>
            <a:off x="2267744" y="3573016"/>
            <a:ext cx="4067944" cy="1077218"/>
          </a:xfrm>
          <a:prstGeom prst="rect">
            <a:avLst/>
          </a:prstGeom>
        </p:spPr>
        <p:txBody>
          <a:bodyPr wrap="square">
            <a:spAutoFit/>
          </a:bodyPr>
          <a:lstStyle/>
          <a:p>
            <a:pPr algn="ctr" rtl="1"/>
            <a:endParaRPr lang="ar-EG" sz="3200" b="1" cap="all" dirty="0">
              <a:ln w="9000" cmpd="sng">
                <a:solidFill>
                  <a:schemeClr val="accent4">
                    <a:shade val="50000"/>
                    <a:satMod val="120000"/>
                  </a:schemeClr>
                </a:solidFill>
                <a:prstDash val="solid"/>
              </a:ln>
              <a:solidFill>
                <a:srgbClr val="0066FF"/>
              </a:solidFill>
              <a:effectLst>
                <a:reflection blurRad="12700" stA="28000" endPos="45000" dist="1000" dir="5400000" sy="-100000" algn="bl" rotWithShape="0"/>
              </a:effectLst>
              <a:latin typeface="Andalus" pitchFamily="18" charset="-78"/>
              <a:cs typeface="Andalus" pitchFamily="18" charset="-78"/>
            </a:endParaRPr>
          </a:p>
          <a:p>
            <a:pPr algn="ctr"/>
            <a:r>
              <a:rPr lang="ar-EG" sz="32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Andalus" pitchFamily="18" charset="-78"/>
                <a:cs typeface="Andalus" pitchFamily="18" charset="-78"/>
              </a:rPr>
              <a:t>أ.د.عزة </a:t>
            </a:r>
            <a:r>
              <a:rPr lang="ar-EG" sz="32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Andalus" pitchFamily="18" charset="-78"/>
                <a:cs typeface="Andalus" pitchFamily="18" charset="-78"/>
              </a:rPr>
              <a:t>عبدالله</a:t>
            </a:r>
            <a:endParaRPr lang="ar-EG" sz="32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Andalus" pitchFamily="18" charset="-78"/>
              <a:cs typeface="Andalus" pitchFamily="18" charset="-78"/>
            </a:endParaRPr>
          </a:p>
        </p:txBody>
      </p:sp>
      <p:sp>
        <p:nvSpPr>
          <p:cNvPr id="9" name="Rectangle 8"/>
          <p:cNvSpPr/>
          <p:nvPr/>
        </p:nvSpPr>
        <p:spPr>
          <a:xfrm>
            <a:off x="1115616" y="5445224"/>
            <a:ext cx="7488832" cy="954107"/>
          </a:xfrm>
          <a:prstGeom prst="rect">
            <a:avLst/>
          </a:prstGeom>
        </p:spPr>
        <p:txBody>
          <a:bodyPr wrap="square">
            <a:spAutoFit/>
          </a:bodyPr>
          <a:lstStyle/>
          <a:p>
            <a:pPr algn="ctr" rtl="1"/>
            <a:r>
              <a:rPr lang="ar-EG" sz="28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ndalus" pitchFamily="18" charset="-78"/>
                <a:cs typeface="Andalus" pitchFamily="18" charset="-78"/>
              </a:rPr>
              <a:t>أستاذ الجغرافيه الطبيعيه ووكيل كلية الآداب – جامعة بنها لشئون التعليم والطلاب الأسبق</a:t>
            </a:r>
            <a:endParaRPr lang="en-US" sz="28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ndalus" pitchFamily="18" charset="-78"/>
              <a:cs typeface="Andalus" pitchFamily="18" charset="-78"/>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 y="493712"/>
            <a:ext cx="1349921" cy="70303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2" descr="شعار الجامعة ألوان"/>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5" y="447892"/>
            <a:ext cx="1248830" cy="676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79912" y="764705"/>
            <a:ext cx="5040560" cy="5632311"/>
          </a:xfrm>
          <a:prstGeom prst="rect">
            <a:avLst/>
          </a:prstGeom>
        </p:spPr>
        <p:style>
          <a:lnRef idx="2">
            <a:schemeClr val="accent4"/>
          </a:lnRef>
          <a:fillRef idx="1">
            <a:schemeClr val="lt1"/>
          </a:fillRef>
          <a:effectRef idx="0">
            <a:schemeClr val="accent4"/>
          </a:effectRef>
          <a:fontRef idx="minor">
            <a:schemeClr val="dk1"/>
          </a:fontRef>
        </p:style>
        <p:txBody>
          <a:bodyPr wrap="square" lIns="91440" tIns="45720" rIns="91440" bIns="45720">
            <a:spAutoFit/>
          </a:bodyPr>
          <a:lstStyle/>
          <a:p>
            <a:pPr marL="457200" indent="-457200" algn="just" rtl="1">
              <a:buFont typeface="Wingdings" pitchFamily="2" charset="2"/>
              <a:buChar char="§"/>
            </a:pPr>
            <a:r>
              <a:rPr lang="ar-EG"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Arial" pitchFamily="34" charset="0"/>
                <a:cs typeface="Arial" pitchFamily="34" charset="0"/>
              </a:rPr>
              <a:t>في بادىء الأمر كانت مياه البحار والمحيطات قليلة الملوحة.</a:t>
            </a:r>
          </a:p>
          <a:p>
            <a:pPr marL="457200" indent="-457200" algn="just" rtl="1">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rPr>
              <a:t> أن سقوط الأمطار فوق اليابس وانحدارها إلي البحار والمحيطات معناه نحت أجزاء من صخور القشرة الأرضية وحمل موادها مع المياه المنحدرة إلي أحواض البحار والمحيطات</a:t>
            </a:r>
          </a:p>
          <a:p>
            <a:pPr marL="457200" indent="-457200" algn="just" rtl="1">
              <a:buFont typeface="Wingdings" pitchFamily="2" charset="2"/>
              <a:buChar char="§"/>
            </a:pPr>
            <a:r>
              <a:rPr lang="ar-EG"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Arial" pitchFamily="34" charset="0"/>
                <a:cs typeface="Arial" pitchFamily="34" charset="0"/>
              </a:rPr>
              <a:t> إذا تبخرت هذه المياه تركت تلك الأملاح لتتجمع في البحار والمحيطات . </a:t>
            </a:r>
          </a:p>
          <a:p>
            <a:pPr marL="457200" indent="-457200" algn="just" rtl="1">
              <a:buFont typeface="Wingdings" pitchFamily="2" charset="2"/>
              <a:buChar char="§"/>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rPr>
              <a:t> تزيد كمية الأملاح باستمرار حتى أصبحت مياه البحار و المحيطات تتصف بالملوحة المعروفة بها حالياً، وسوف تستمر هذه النسبة في الزيادة طالما استمرت المياه الجارية علي سطح القارات تصل إلي مياه البحار.</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pic>
        <p:nvPicPr>
          <p:cNvPr id="4" name="Picture 3" descr="تبخر.bmp"/>
          <p:cNvPicPr>
            <a:picLocks noChangeAspect="1"/>
          </p:cNvPicPr>
          <p:nvPr/>
        </p:nvPicPr>
        <p:blipFill>
          <a:blip r:embed="rId2" cstate="print"/>
          <a:stretch>
            <a:fillRect/>
          </a:stretch>
        </p:blipFill>
        <p:spPr>
          <a:xfrm>
            <a:off x="539552" y="980728"/>
            <a:ext cx="3024336" cy="3744416"/>
          </a:xfrm>
          <a:prstGeom prst="rect">
            <a:avLst/>
          </a:prstGeom>
          <a:ln w="28575">
            <a:solidFill>
              <a:schemeClr val="tx1"/>
            </a:solidFill>
          </a:ln>
        </p:spPr>
      </p:pic>
      <p:sp>
        <p:nvSpPr>
          <p:cNvPr id="5" name="Rectangle 4"/>
          <p:cNvSpPr/>
          <p:nvPr/>
        </p:nvSpPr>
        <p:spPr>
          <a:xfrm>
            <a:off x="310312" y="4941167"/>
            <a:ext cx="3469600" cy="830997"/>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مصادر ملوحة مياه البحر</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Footer Placeholder 6"/>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7E8C4F8B-9C49-4645-A2C5-C56BFC0894CA}"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8762" y="2967335"/>
            <a:ext cx="7986482" cy="2123658"/>
          </a:xfrm>
          <a:prstGeom prst="rect">
            <a:avLst/>
          </a:prstGeom>
          <a:noFill/>
        </p:spPr>
        <p:txBody>
          <a:bodyPr wrap="none" lIns="91440" tIns="45720" rIns="91440" bIns="45720">
            <a:spAutoFit/>
          </a:bodyPr>
          <a:lstStyle/>
          <a:p>
            <a:pPr algn="ctr"/>
            <a:r>
              <a:rPr lang="ar-EG"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نشكركم على حسن الاستماع</a:t>
            </a:r>
          </a:p>
          <a:p>
            <a:pPr algn="ctr"/>
            <a:endParaRPr lang="ar-EG"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ar-EG"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أ.د. عزة عبدالله</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3" name="Slide Number Placeholder 2"/>
          <p:cNvSpPr>
            <a:spLocks noGrp="1"/>
          </p:cNvSpPr>
          <p:nvPr>
            <p:ph type="sldNum" sz="quarter" idx="12"/>
          </p:nvPr>
        </p:nvSpPr>
        <p:spPr/>
        <p:txBody>
          <a:bodyPr/>
          <a:lstStyle/>
          <a:p>
            <a:fld id="{7E8C4F8B-9C49-4645-A2C5-C56BFC0894CA}"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22762" y="116632"/>
            <a:ext cx="5184576" cy="6001643"/>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EG" sz="2400" b="1" i="1" u="sng"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rPr>
              <a:t>نظرية زحزحة القارات: </a:t>
            </a:r>
            <a:r>
              <a:rPr kumimoji="0" lang="en-US" sz="2400" b="1" i="1" u="sng"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rPr>
              <a:t>Continental drift </a:t>
            </a:r>
            <a:endPar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تعتمد هذه النظرية علي </a:t>
            </a:r>
            <a:r>
              <a:rPr kumimoji="0" lang="ar-EG" sz="2400" b="1" i="0" u="none" strike="noStrike" cap="none" spc="0" normalizeH="0" baseline="0" dirty="0" smtClean="0">
                <a:ln w="10541" cmpd="sng">
                  <a:solidFill>
                    <a:schemeClr val="accent1">
                      <a:shade val="88000"/>
                      <a:satMod val="110000"/>
                    </a:schemeClr>
                  </a:solidFill>
                  <a:prstDash val="solid"/>
                </a:ln>
                <a:solidFill>
                  <a:srgbClr val="FF0000"/>
                </a:solidFill>
                <a:effectLst/>
                <a:latin typeface="Simplified Arabic" pitchFamily="18" charset="-78"/>
                <a:ea typeface="Times New Roman" pitchFamily="18" charset="0"/>
                <a:cs typeface="Simplified Arabic" pitchFamily="18" charset="-78"/>
              </a:rPr>
              <a:t>نظرية التوازن الأرضي </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التي تقول بتعمق كتل السيال التي تكون القارات في مادة السيما البازلتية التي تكون المحيطات. </a:t>
            </a:r>
            <a:endPar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ويري فجنر </a:t>
            </a:r>
            <a:r>
              <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Alfred </a:t>
            </a:r>
            <a:r>
              <a:rPr kumimoji="0" lang="en-US" sz="2400" b="1" i="0" u="none" strike="noStrike" cap="none" spc="0" normalizeH="0" baseline="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viregener</a:t>
            </a:r>
            <a:r>
              <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 </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واضع هذه النظرية سنة 1910 أن اليابس كان </a:t>
            </a:r>
            <a:r>
              <a:rPr kumimoji="0" lang="ar-EG" sz="2400" b="1" i="0" u="sng" strike="noStrike" cap="none" spc="0" normalizeH="0" baseline="0" dirty="0" smtClean="0">
                <a:ln w="10541" cmpd="sng">
                  <a:solidFill>
                    <a:schemeClr val="accent1">
                      <a:shade val="88000"/>
                      <a:satMod val="110000"/>
                    </a:schemeClr>
                  </a:solidFill>
                  <a:prstDash val="solid"/>
                </a:ln>
                <a:solidFill>
                  <a:srgbClr val="FF0000"/>
                </a:solidFill>
                <a:effectLst/>
                <a:latin typeface="Simplified Arabic" pitchFamily="18" charset="-78"/>
                <a:ea typeface="Times New Roman" pitchFamily="18" charset="0"/>
                <a:cs typeface="Simplified Arabic" pitchFamily="18" charset="-78"/>
              </a:rPr>
              <a:t>يمثل كتلة كبيرة أطلق عليها اسم بنجايا </a:t>
            </a:r>
            <a:r>
              <a:rPr kumimoji="0" lang="en-US" sz="2400" b="1" i="0" u="sng" strike="noStrike" cap="none" spc="0" normalizeH="0" baseline="0" dirty="0" smtClean="0">
                <a:ln w="10541" cmpd="sng">
                  <a:solidFill>
                    <a:schemeClr val="accent1">
                      <a:shade val="88000"/>
                      <a:satMod val="110000"/>
                    </a:schemeClr>
                  </a:solidFill>
                  <a:prstDash val="solid"/>
                </a:ln>
                <a:solidFill>
                  <a:srgbClr val="FF0000"/>
                </a:solidFill>
                <a:effectLst/>
                <a:latin typeface="Arial" pitchFamily="34" charset="0"/>
                <a:ea typeface="Times New Roman" pitchFamily="18" charset="0"/>
                <a:cs typeface="Simplified Arabic" pitchFamily="18" charset="-78"/>
              </a:rPr>
              <a:t>Pangaea </a:t>
            </a:r>
            <a:r>
              <a:rPr kumimoji="0" lang="ar-EG" sz="2400" b="1" i="0" u="sng" strike="noStrike" cap="none" spc="0" normalizeH="0" baseline="0" dirty="0" smtClean="0">
                <a:ln w="10541" cmpd="sng">
                  <a:solidFill>
                    <a:schemeClr val="accent1">
                      <a:shade val="88000"/>
                      <a:satMod val="110000"/>
                    </a:schemeClr>
                  </a:solidFill>
                  <a:prstDash val="solid"/>
                </a:ln>
                <a:solidFill>
                  <a:srgbClr val="FF0000"/>
                </a:solidFill>
                <a:effectLst/>
                <a:latin typeface="Simplified Arabic" pitchFamily="18" charset="-78"/>
                <a:ea typeface="Times New Roman" pitchFamily="18" charset="0"/>
                <a:cs typeface="Simplified Arabic" pitchFamily="18" charset="-78"/>
              </a:rPr>
              <a:t> </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وتتكون هذه الكتلة الضخمة من قسمين كبيرين هما:</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rPr>
              <a:t> </a:t>
            </a:r>
            <a:endPar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rPr>
              <a:t>1. </a:t>
            </a:r>
            <a:r>
              <a:rPr kumimoji="0" lang="ar-EG" sz="2400" b="1" i="0" u="sng"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القسم الشمالي </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ويضم أمريكا الشمالية وأوربا وآسيا وجرنيلند وسمي باسم لوراسيا </a:t>
            </a:r>
            <a:r>
              <a:rPr kumimoji="0" lang="en-US" sz="2400" b="1" i="0" u="none" strike="noStrike" cap="none" spc="0" normalizeH="0" baseline="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Lourasia</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a:t>
            </a:r>
            <a:endPar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sng"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2.القسم الجنوبي </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ويتكون من استراليا ومدغشقر وشبه جزيرة الهند وأفريقيا وأمركيا الجنوبية أنتاركيتكا وهي ما يسمي بجندوانا لاند</a:t>
            </a:r>
            <a:r>
              <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a:t>
            </a:r>
            <a:r>
              <a:rPr kumimoji="0" lang="en-US" sz="2400" b="1" i="0" u="none" strike="noStrike" cap="none" spc="0" normalizeH="0" baseline="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Gonduana</a:t>
            </a:r>
            <a:r>
              <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 land</a:t>
            </a:r>
            <a:r>
              <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cs typeface="Arial" pitchFamily="34" charset="0"/>
              </a:rPr>
              <a:t> </a:t>
            </a:r>
            <a:endParaRPr 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32770" name="Picture 1" descr="C:\My Documents\Earth Photo\bangaia.gif"/>
          <p:cNvPicPr>
            <a:picLocks noChangeAspect="1" noChangeArrowheads="1"/>
          </p:cNvPicPr>
          <p:nvPr/>
        </p:nvPicPr>
        <p:blipFill>
          <a:blip r:embed="rId2" cstate="print"/>
          <a:srcRect/>
          <a:stretch>
            <a:fillRect/>
          </a:stretch>
        </p:blipFill>
        <p:spPr bwMode="auto">
          <a:xfrm>
            <a:off x="539552" y="1052736"/>
            <a:ext cx="2736304" cy="3816424"/>
          </a:xfrm>
          <a:prstGeom prst="rect">
            <a:avLst/>
          </a:prstGeom>
          <a:solidFill>
            <a:srgbClr val="000000"/>
          </a:solidFill>
          <a:ln w="25400">
            <a:solidFill>
              <a:srgbClr val="000000"/>
            </a:solidFill>
            <a:miter lim="800000"/>
            <a:headEnd/>
            <a:tailEnd/>
          </a:ln>
        </p:spPr>
      </p:pic>
      <p:sp>
        <p:nvSpPr>
          <p:cNvPr id="5" name="Rectangle 4"/>
          <p:cNvSpPr/>
          <p:nvPr/>
        </p:nvSpPr>
        <p:spPr>
          <a:xfrm>
            <a:off x="971600" y="5301208"/>
            <a:ext cx="1904688" cy="523220"/>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EG" sz="2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كتلة بنجايا</a:t>
            </a:r>
            <a:endParaRPr lang="en-US" sz="2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Footer Placeholder 6"/>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7E8C4F8B-9C49-4645-A2C5-C56BFC0894CA}"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3" y="1196752"/>
            <a:ext cx="8064895" cy="4401205"/>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marL="342900" marR="0" lvl="0" indent="-342900" algn="just" defTabSz="914400" rtl="1" eaLnBrk="1" fontAlgn="base" latinLnBrk="0" hangingPunct="1">
              <a:lnSpc>
                <a:spcPct val="100000"/>
              </a:lnSpc>
              <a:spcBef>
                <a:spcPct val="0"/>
              </a:spcBef>
              <a:spcAft>
                <a:spcPct val="0"/>
              </a:spcAft>
              <a:buClrTx/>
              <a:buSzTx/>
              <a:buFont typeface="Wingdings" pitchFamily="2" charset="2"/>
              <a:buChar char="ü"/>
              <a:tabLst/>
            </a:pPr>
            <a:r>
              <a:rPr kumimoji="0" lang="ar-EG" sz="28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كان يفصل بين لوراسيا وجندوانالاند بحر داخلي كبير يعرف ببحر تيتس </a:t>
            </a:r>
            <a:r>
              <a:rPr kumimoji="0" lang="en-US" sz="28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Tethys</a:t>
            </a:r>
            <a:r>
              <a:rPr kumimoji="0" lang="ar-EG" sz="28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هذا البحر لم يفصل تماماً بين القارتين بل كانتا تكونا كتلة واحدة.</a:t>
            </a:r>
          </a:p>
          <a:p>
            <a:pPr marL="342900" marR="0" lvl="0" indent="-342900" algn="just" defTabSz="914400" rtl="1" eaLnBrk="1" fontAlgn="base" latinLnBrk="0" hangingPunct="1">
              <a:lnSpc>
                <a:spcPct val="100000"/>
              </a:lnSpc>
              <a:spcBef>
                <a:spcPct val="0"/>
              </a:spcBef>
              <a:spcAft>
                <a:spcPct val="0"/>
              </a:spcAft>
              <a:buClrTx/>
              <a:buSzTx/>
              <a:buFont typeface="Wingdings" pitchFamily="2" charset="2"/>
              <a:buChar char="ü"/>
              <a:tabLst/>
            </a:pPr>
            <a:r>
              <a:rPr kumimoji="0" lang="ar-EG" sz="28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هذه الكتلة كان يحيط بها محيط واسع يشغل الجزء الأكبر من مساحة سطح الأرض شكل. </a:t>
            </a:r>
            <a:endParaRPr kumimoji="0" lang="en-US" sz="28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EG" sz="28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يري فجنر أن كتلة بنجايا قد </a:t>
            </a:r>
            <a:r>
              <a:rPr kumimoji="0" lang="ar-EG" sz="2800" b="1" i="0" u="sng"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تعرضت للتكسر وتزحزحت أجزائها في اتجاهات متعددة في نهاية العصر الكربوني </a:t>
            </a:r>
            <a:r>
              <a:rPr kumimoji="0" lang="ar-EG" sz="28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تحت تأثير قوتين: </a:t>
            </a:r>
            <a:endParaRPr kumimoji="0" lang="en-US" sz="28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 defTabSz="914400" rtl="1" eaLnBrk="0" fontAlgn="base" latinLnBrk="0" hangingPunct="0">
              <a:lnSpc>
                <a:spcPct val="100000"/>
              </a:lnSpc>
              <a:spcBef>
                <a:spcPct val="0"/>
              </a:spcBef>
              <a:spcAft>
                <a:spcPct val="0"/>
              </a:spcAft>
              <a:buClrTx/>
              <a:buSzTx/>
              <a:buFont typeface="Wingdings" pitchFamily="2" charset="2"/>
              <a:buChar char="q"/>
              <a:tabLst/>
            </a:pPr>
            <a:r>
              <a:rPr kumimoji="0" lang="ar-EG" sz="28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الأولي قوة الطرد التي تدفع الكتل المنكسرة نحو خط الاستواء وتنتج عن دوران الأرض حول محورها. </a:t>
            </a:r>
            <a:endParaRPr kumimoji="0" lang="en-US" sz="28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 defTabSz="914400" rtl="1" eaLnBrk="0" fontAlgn="base" latinLnBrk="0" hangingPunct="0">
              <a:lnSpc>
                <a:spcPct val="100000"/>
              </a:lnSpc>
              <a:spcBef>
                <a:spcPct val="0"/>
              </a:spcBef>
              <a:spcAft>
                <a:spcPct val="0"/>
              </a:spcAft>
              <a:buClrTx/>
              <a:buSzTx/>
              <a:buFont typeface="Wingdings" pitchFamily="2" charset="2"/>
              <a:buChar char="q"/>
              <a:tabLst/>
            </a:pP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والثانية: هي قوة المد الناتجة عن جذب الشمس والقمر للأرض </a:t>
            </a:r>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7E8C4F8B-9C49-4645-A2C5-C56BFC0894CA}" type="slidenum">
              <a:rPr lang="en-US" smtClean="0"/>
              <a:pPr/>
              <a:t>3</a:t>
            </a:fld>
            <a:endParaRPr lang="en-US"/>
          </a:p>
        </p:txBody>
      </p:sp>
      <p:sp>
        <p:nvSpPr>
          <p:cNvPr id="2" name="Rectangle 1"/>
          <p:cNvSpPr/>
          <p:nvPr/>
        </p:nvSpPr>
        <p:spPr>
          <a:xfrm>
            <a:off x="3275856" y="404664"/>
            <a:ext cx="3469219" cy="646331"/>
          </a:xfrm>
          <a:prstGeom prst="rect">
            <a:avLst/>
          </a:prstGeom>
        </p:spPr>
        <p:txBody>
          <a:bodyPr wrap="none">
            <a:spAutoFit/>
          </a:bodyPr>
          <a:lstStyle/>
          <a:p>
            <a:r>
              <a:rPr lang="ar-EG" sz="3600" b="1" dirty="0">
                <a:ln w="10541" cmpd="sng">
                  <a:solidFill>
                    <a:schemeClr val="accent1">
                      <a:shade val="88000"/>
                      <a:satMod val="110000"/>
                    </a:schemeClr>
                  </a:solidFill>
                  <a:prstDash val="solid"/>
                </a:ln>
                <a:solidFill>
                  <a:srgbClr val="FF0066"/>
                </a:solidFill>
                <a:latin typeface="Arial" pitchFamily="34" charset="0"/>
                <a:ea typeface="Times New Roman" pitchFamily="18" charset="0"/>
                <a:cs typeface="Arial" pitchFamily="34" charset="0"/>
              </a:rPr>
              <a:t>نظرية زحزحة القارات</a:t>
            </a:r>
            <a:endParaRPr lang="en-US" sz="3600" dirty="0">
              <a:solidFill>
                <a:srgbClr val="FF0066"/>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Prof.Azza Abdallah</a:t>
            </a:r>
            <a:endParaRPr lang="en-US"/>
          </a:p>
        </p:txBody>
      </p:sp>
      <p:sp>
        <p:nvSpPr>
          <p:cNvPr id="3" name="Slide Number Placeholder 2"/>
          <p:cNvSpPr>
            <a:spLocks noGrp="1"/>
          </p:cNvSpPr>
          <p:nvPr>
            <p:ph type="sldNum" sz="quarter" idx="12"/>
          </p:nvPr>
        </p:nvSpPr>
        <p:spPr/>
        <p:txBody>
          <a:bodyPr/>
          <a:lstStyle/>
          <a:p>
            <a:fld id="{7E8C4F8B-9C49-4645-A2C5-C56BFC0894CA}" type="slidenum">
              <a:rPr lang="en-US" smtClean="0"/>
              <a:pPr/>
              <a:t>4</a:t>
            </a:fld>
            <a:endParaRPr lang="en-US"/>
          </a:p>
        </p:txBody>
      </p:sp>
      <p:pic>
        <p:nvPicPr>
          <p:cNvPr id="4" name="Picture 3" descr="نتيجة بحث الصور عن تلاصق الكتل القاريه"/>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64582"/>
            <a:ext cx="3744416" cy="5072730"/>
          </a:xfrm>
          <a:prstGeom prst="rect">
            <a:avLst/>
          </a:prstGeom>
          <a:noFill/>
          <a:ln>
            <a:noFill/>
          </a:ln>
        </p:spPr>
      </p:pic>
      <p:sp>
        <p:nvSpPr>
          <p:cNvPr id="5" name="Rectangle 4"/>
          <p:cNvSpPr/>
          <p:nvPr/>
        </p:nvSpPr>
        <p:spPr>
          <a:xfrm>
            <a:off x="4074724" y="1164582"/>
            <a:ext cx="4572000" cy="5262979"/>
          </a:xfrm>
          <a:prstGeom prst="rect">
            <a:avLst/>
          </a:prstGeom>
        </p:spPr>
        <p:txBody>
          <a:bodyPr>
            <a:spAutoFit/>
          </a:bodyPr>
          <a:lstStyle/>
          <a:p>
            <a:pPr marL="457200" lvl="0" indent="-457200" algn="just" rtl="1" eaLnBrk="0" fontAlgn="base" hangingPunct="0">
              <a:spcBef>
                <a:spcPct val="0"/>
              </a:spcBef>
              <a:spcAft>
                <a:spcPct val="0"/>
              </a:spcAft>
              <a:buFont typeface="Wingdings" pitchFamily="2" charset="2"/>
              <a:buChar char="q"/>
            </a:pPr>
            <a:r>
              <a:rPr lang="ar-EG" sz="2800" b="1" u="sng"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فسر فجنر نشأة المحيط الأطلسي </a:t>
            </a:r>
            <a:r>
              <a:rPr lang="ar-EG" sz="28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عن طريق قوى الشد التي تولدت نتيجة لتزحزح الكتل القارية نحو </a:t>
            </a:r>
            <a:r>
              <a:rPr lang="ar-EG" sz="28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الغرب</a:t>
            </a:r>
          </a:p>
          <a:p>
            <a:pPr marL="457200" lvl="0" indent="-457200" algn="just" rtl="1" eaLnBrk="0" fontAlgn="base" hangingPunct="0">
              <a:spcBef>
                <a:spcPct val="0"/>
              </a:spcBef>
              <a:spcAft>
                <a:spcPct val="0"/>
              </a:spcAft>
              <a:buFont typeface="Wingdings" pitchFamily="2" charset="2"/>
              <a:buChar char="q"/>
            </a:pPr>
            <a:r>
              <a:rPr lang="ar-EG" sz="28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كان يري </a:t>
            </a:r>
            <a:r>
              <a:rPr lang="ar-EG" sz="28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أن هذا المحيط عبارة عن أخدود بحري عميق أخذ يزداد أتساعاً وعمقاً بتحرك كتلة الأمريكتين نحو الغرب بعيداً عن كتلة أفريقيا</a:t>
            </a:r>
            <a:r>
              <a:rPr lang="ar-EG" sz="28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p>
          <a:p>
            <a:pPr marL="457200" lvl="0" indent="-457200" algn="just" rtl="1" eaLnBrk="0" fontAlgn="base" hangingPunct="0">
              <a:spcBef>
                <a:spcPct val="0"/>
              </a:spcBef>
              <a:spcAft>
                <a:spcPct val="0"/>
              </a:spcAft>
              <a:buFont typeface="Wingdings" pitchFamily="2" charset="2"/>
              <a:buChar char="q"/>
            </a:pPr>
            <a:r>
              <a:rPr lang="ar-EG" sz="28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إكتمل الشكل </a:t>
            </a:r>
            <a:r>
              <a:rPr lang="ar-EG" sz="28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الحالي </a:t>
            </a:r>
            <a:r>
              <a:rPr lang="ar-EG" sz="28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للمحيط الأطلسى بعد </a:t>
            </a:r>
            <a:r>
              <a:rPr lang="ar-EG" sz="28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انتهاء عصر البلايستوسين. </a:t>
            </a:r>
            <a:endParaRPr lang="en-US" sz="28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p:txBody>
      </p:sp>
      <p:sp>
        <p:nvSpPr>
          <p:cNvPr id="6" name="Rectangle 5"/>
          <p:cNvSpPr/>
          <p:nvPr/>
        </p:nvSpPr>
        <p:spPr>
          <a:xfrm>
            <a:off x="3275856" y="404664"/>
            <a:ext cx="3469219" cy="646331"/>
          </a:xfrm>
          <a:prstGeom prst="rect">
            <a:avLst/>
          </a:prstGeom>
        </p:spPr>
        <p:txBody>
          <a:bodyPr wrap="none">
            <a:spAutoFit/>
          </a:bodyPr>
          <a:lstStyle/>
          <a:p>
            <a:r>
              <a:rPr lang="ar-EG" sz="3600" b="1" dirty="0">
                <a:ln w="10541" cmpd="sng">
                  <a:solidFill>
                    <a:schemeClr val="accent1">
                      <a:shade val="88000"/>
                      <a:satMod val="110000"/>
                    </a:schemeClr>
                  </a:solidFill>
                  <a:prstDash val="solid"/>
                </a:ln>
                <a:solidFill>
                  <a:srgbClr val="FF0066"/>
                </a:solidFill>
                <a:latin typeface="Arial" pitchFamily="34" charset="0"/>
                <a:ea typeface="Times New Roman" pitchFamily="18" charset="0"/>
                <a:cs typeface="Arial" pitchFamily="34" charset="0"/>
              </a:rPr>
              <a:t>نظرية زحزحة القارات</a:t>
            </a:r>
            <a:endParaRPr lang="en-US" sz="3600" dirty="0">
              <a:solidFill>
                <a:srgbClr val="FF0066"/>
              </a:solidFill>
            </a:endParaRPr>
          </a:p>
        </p:txBody>
      </p:sp>
    </p:spTree>
    <p:extLst>
      <p:ext uri="{BB962C8B-B14F-4D97-AF65-F5344CB8AC3E}">
        <p14:creationId xmlns:p14="http://schemas.microsoft.com/office/powerpoint/2010/main" val="3176058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43808" y="256291"/>
            <a:ext cx="3672408" cy="584775"/>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ctr"/>
            <a:r>
              <a:rPr lang="ar-EG"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أدلة صحة نظرية فجنر</a:t>
            </a:r>
            <a:endParaRPr lang="en-US" sz="3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Footer Placeholder 7"/>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7E8C4F8B-9C49-4645-A2C5-C56BFC0894CA}" type="slidenum">
              <a:rPr lang="en-US" smtClean="0"/>
              <a:pPr/>
              <a:t>5</a:t>
            </a:fld>
            <a:endParaRPr lang="en-US"/>
          </a:p>
        </p:txBody>
      </p:sp>
      <p:sp>
        <p:nvSpPr>
          <p:cNvPr id="4" name="Rectangle 3"/>
          <p:cNvSpPr/>
          <p:nvPr/>
        </p:nvSpPr>
        <p:spPr>
          <a:xfrm>
            <a:off x="589193" y="1340768"/>
            <a:ext cx="8111844" cy="2862322"/>
          </a:xfrm>
          <a:prstGeom prst="rect">
            <a:avLst/>
          </a:prstGeom>
          <a:noFill/>
        </p:spPr>
        <p:txBody>
          <a:bodyPr wrap="square" lIns="91440" tIns="45720" rIns="91440" bIns="45720">
            <a:spAutoFit/>
          </a:bodyPr>
          <a:lstStyle/>
          <a:p>
            <a:pPr marL="342900" indent="-342900" algn="just" rtl="1">
              <a:lnSpc>
                <a:spcPct val="150000"/>
              </a:lnSpc>
              <a:buFont typeface="Arial" pitchFamily="34" charset="0"/>
              <a:buChar char="•"/>
            </a:pPr>
            <a:r>
              <a:rPr lang="ar-EG"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a:ea typeface="Times New Roman"/>
                <a:cs typeface="Simplified Arabic"/>
              </a:rPr>
              <a:t>تشابه الحفريات في القارات المتباعدة، وخاصة </a:t>
            </a:r>
            <a:r>
              <a:rPr lang="ar-EG"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a:ea typeface="Times New Roman"/>
                <a:cs typeface="Simplified Arabic"/>
              </a:rPr>
              <a:t>الموجودة </a:t>
            </a:r>
            <a:r>
              <a:rPr lang="ar-EG"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a:ea typeface="Times New Roman"/>
                <a:cs typeface="Simplified Arabic"/>
              </a:rPr>
              <a:t>في أفريقيا وأمريكا الجنوبية</a:t>
            </a:r>
            <a:r>
              <a:rPr lang="ar-EG"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a:ea typeface="Times New Roman"/>
                <a:cs typeface="Simplified Arabic"/>
              </a:rPr>
              <a:t>.</a:t>
            </a:r>
          </a:p>
          <a:p>
            <a:pPr marL="342900" indent="-342900" algn="just" rtl="1">
              <a:lnSpc>
                <a:spcPct val="150000"/>
              </a:lnSpc>
              <a:buFont typeface="Arial" pitchFamily="34" charset="0"/>
              <a:buChar char="•"/>
            </a:pPr>
            <a:r>
              <a:rPr lang="ar-EG"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Times New Roman"/>
                <a:ea typeface="Times New Roman"/>
                <a:cs typeface="Simplified Arabic"/>
              </a:rPr>
              <a:t>تشابهه السواحل المتقابله خاصة فى جنوب المحيط الأطلسى</a:t>
            </a:r>
          </a:p>
          <a:p>
            <a:pPr marL="342900" indent="-342900" algn="just" rtl="1">
              <a:lnSpc>
                <a:spcPct val="150000"/>
              </a:lnSpc>
              <a:buFont typeface="Arial" pitchFamily="34" charset="0"/>
              <a:buChar char="•"/>
            </a:pPr>
            <a:r>
              <a:rPr lang="ar-EG"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a:ea typeface="Times New Roman"/>
                <a:cs typeface="Simplified Arabic"/>
              </a:rPr>
              <a:t>تشابه التركيب الصخرى واستمرارية الظواهر الطبوغرافيه على السواحل المتقابله.</a:t>
            </a:r>
            <a:endParaRPr lang="en-US"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Rectangle 8"/>
          <p:cNvSpPr/>
          <p:nvPr/>
        </p:nvSpPr>
        <p:spPr>
          <a:xfrm>
            <a:off x="470593" y="4506687"/>
            <a:ext cx="8349045" cy="2262158"/>
          </a:xfrm>
          <a:prstGeom prst="rect">
            <a:avLst/>
          </a:prstGeom>
        </p:spPr>
        <p:txBody>
          <a:bodyPr wrap="square">
            <a:spAutoFit/>
          </a:bodyPr>
          <a:lstStyle/>
          <a:p>
            <a:pPr marL="342900" indent="-342900" algn="just" rtl="1">
              <a:lnSpc>
                <a:spcPct val="150000"/>
              </a:lnSpc>
              <a:buFont typeface="Arial" pitchFamily="34" charset="0"/>
              <a:buChar char="•"/>
            </a:pPr>
            <a:r>
              <a:rPr lang="ar-EG"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Times New Roman"/>
                <a:ea typeface="Times New Roman"/>
                <a:cs typeface="Simplified Arabic"/>
              </a:rPr>
              <a:t>آثار الغطاءات الجليديه فى بعض المناطق المداريه فى أفريقيا وأمريكا الجنوبيه</a:t>
            </a:r>
          </a:p>
          <a:p>
            <a:pPr marL="342900" indent="-342900" algn="just" rtl="1">
              <a:lnSpc>
                <a:spcPct val="150000"/>
              </a:lnSpc>
              <a:buFont typeface="Arial" pitchFamily="34" charset="0"/>
              <a:buChar char="•"/>
            </a:pP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a:ea typeface="Times New Roman"/>
                <a:cs typeface="Simplified Arabic"/>
              </a:rPr>
              <a:t>وجود مناجم الفحم فى الولايات المتحده وأوربا وسيبيري فى عروض تفتقد الظروف المناخيه فى الوقت الحالى لنمو الغابات المداريه اللازمه لتكوين هذه المناجم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90814" y="951398"/>
            <a:ext cx="4824536" cy="5693866"/>
          </a:xfrm>
          <a:prstGeom prst="rect">
            <a:avLst/>
          </a:prstGeom>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marL="0" marR="0" lvl="0" indent="228600" algn="ctr" defTabSz="914400" rtl="1" eaLnBrk="1" fontAlgn="base" latinLnBrk="0" hangingPunct="1">
              <a:lnSpc>
                <a:spcPct val="100000"/>
              </a:lnSpc>
              <a:spcBef>
                <a:spcPct val="0"/>
              </a:spcBef>
              <a:spcAft>
                <a:spcPct val="0"/>
              </a:spcAft>
              <a:buClrTx/>
              <a:buSzTx/>
              <a:buFontTx/>
              <a:buNone/>
              <a:tabLst/>
            </a:pPr>
            <a:r>
              <a:rPr kumimoji="0" lang="ar-EG" sz="2400" b="1" i="1" u="sng"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نظرية التيارات الصاعدة</a:t>
            </a:r>
            <a:endParaRPr lang="ar-EG" sz="2400" b="1" i="1" u="sng"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228600" algn="just" defTabSz="914400" rtl="1" eaLnBrk="1" fontAlgn="base" latinLnBrk="0" hangingPunct="1">
              <a:lnSpc>
                <a:spcPct val="100000"/>
              </a:lnSpc>
              <a:spcBef>
                <a:spcPct val="0"/>
              </a:spcBef>
              <a:spcAft>
                <a:spcPct val="0"/>
              </a:spcAft>
              <a:buClrTx/>
              <a:buSzTx/>
              <a:buFontTx/>
              <a:buNone/>
              <a:tabLst/>
            </a:pPr>
            <a:r>
              <a:rPr kumimoji="0" lang="ar-EG" sz="2400" b="1" i="1"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cs typeface="Arial" pitchFamily="34" charset="0"/>
              </a:rPr>
              <a:t>وضعها</a:t>
            </a:r>
            <a:r>
              <a:rPr kumimoji="0" lang="ar-EG" sz="2400" b="1" i="1" strike="noStrike" normalizeH="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cs typeface="Arial" pitchFamily="34" charset="0"/>
              </a:rPr>
              <a:t> العالم هولمز</a:t>
            </a:r>
            <a:endParaRPr kumimoji="0" lang="en-US" sz="2400" b="1" i="0"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2286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تعتمد نظرية التيارات الصاعدة </a:t>
            </a:r>
            <a:r>
              <a:rPr kumimoji="0" lang="en-US"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Convection current theory </a:t>
            </a:r>
            <a:r>
              <a:rPr kumimoji="0" lang="ar-EG"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علي </a:t>
            </a:r>
            <a:r>
              <a:rPr kumimoji="0" lang="ar-EG" sz="2400" b="1" i="0" u="sng"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ما يتولد من الحرارة في قشرة الأرض </a:t>
            </a:r>
            <a:r>
              <a:rPr kumimoji="0" lang="ar-EG"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وما تحتها نتيجة </a:t>
            </a:r>
            <a:r>
              <a:rPr kumimoji="0" lang="ar-EG" sz="2400" b="1" i="0" u="sng"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النشاط المشع الذي يتميز به العناصر المكونة للصخور</a:t>
            </a:r>
            <a:r>
              <a:rPr kumimoji="0" lang="ar-EG"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endParaRPr kumimoji="0" lang="en-US"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2286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يعتق</a:t>
            </a:r>
            <a:r>
              <a:rPr kumimoji="0" lang="ar-EG" sz="2400" b="1" i="0" u="sng"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د هولمز </a:t>
            </a:r>
          </a:p>
          <a:p>
            <a:pPr marL="342900" marR="0" lvl="0" indent="-342900" algn="just" defTabSz="914400" rtl="1" eaLnBrk="0" fontAlgn="base" latinLnBrk="0" hangingPunct="0">
              <a:lnSpc>
                <a:spcPct val="100000"/>
              </a:lnSpc>
              <a:spcBef>
                <a:spcPct val="0"/>
              </a:spcBef>
              <a:spcAft>
                <a:spcPct val="0"/>
              </a:spcAft>
              <a:buClrTx/>
              <a:buSzTx/>
              <a:buFont typeface="Wingdings" pitchFamily="2" charset="2"/>
              <a:buChar char="v"/>
              <a:tabLst/>
            </a:pPr>
            <a:r>
              <a:rPr kumimoji="0" lang="ar-EG"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أن قشرة الأرض تتركب من طبقات ثلاث</a:t>
            </a:r>
          </a:p>
          <a:p>
            <a:pPr marL="342900" marR="0" lvl="0" indent="-342900" algn="just" defTabSz="914400" rtl="1" eaLnBrk="0" fontAlgn="base" latinLnBrk="0" hangingPunct="0">
              <a:lnSpc>
                <a:spcPct val="100000"/>
              </a:lnSpc>
              <a:spcBef>
                <a:spcPct val="0"/>
              </a:spcBef>
              <a:spcAft>
                <a:spcPct val="0"/>
              </a:spcAft>
              <a:buClrTx/>
              <a:buSzTx/>
              <a:buFont typeface="Wingdings" pitchFamily="2" charset="2"/>
              <a:buChar char="v"/>
              <a:tabLst/>
            </a:pPr>
            <a:r>
              <a:rPr kumimoji="0" lang="ar-EG"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يمكن حدوث تيارات تصاعدية في الطبقة السفلي </a:t>
            </a:r>
          </a:p>
          <a:p>
            <a:pPr marL="342900" marR="0" lvl="0" indent="-342900" algn="just" defTabSz="914400" rtl="1" eaLnBrk="0" fontAlgn="base" latinLnBrk="0" hangingPunct="0">
              <a:lnSpc>
                <a:spcPct val="100000"/>
              </a:lnSpc>
              <a:spcBef>
                <a:spcPct val="0"/>
              </a:spcBef>
              <a:spcAft>
                <a:spcPct val="0"/>
              </a:spcAft>
              <a:buClrTx/>
              <a:buSzTx/>
              <a:buFont typeface="Wingdings" pitchFamily="2" charset="2"/>
              <a:buChar char="v"/>
              <a:tabLst/>
            </a:pPr>
            <a:r>
              <a:rPr kumimoji="0" lang="ar-EG"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يتوقف هذا الافتراض علي </a:t>
            </a:r>
            <a:r>
              <a:rPr kumimoji="0" lang="ar-EG" sz="2400" b="1" i="0" u="sng"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العناصر المشعة </a:t>
            </a:r>
            <a:r>
              <a:rPr kumimoji="0" lang="ar-EG"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التي تدخل في تركيب الصخور، وبالتالي علي ما ينبعث من الحرارة نتيجة للطاقة التي يطلقها التحلل الذري العناصر</a:t>
            </a:r>
            <a:r>
              <a:rPr kumimoji="0" lang="ar-EG" sz="28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endParaRPr kumimoji="0" lang="en-US" sz="28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cs typeface="Arial" pitchFamily="34" charset="0"/>
            </a:endParaRPr>
          </a:p>
        </p:txBody>
      </p:sp>
      <p:pic>
        <p:nvPicPr>
          <p:cNvPr id="4" name="Picture 3" descr="تيارات 1.jpg"/>
          <p:cNvPicPr>
            <a:picLocks noChangeAspect="1"/>
          </p:cNvPicPr>
          <p:nvPr/>
        </p:nvPicPr>
        <p:blipFill>
          <a:blip r:embed="rId2" cstate="print"/>
          <a:stretch>
            <a:fillRect/>
          </a:stretch>
        </p:blipFill>
        <p:spPr>
          <a:xfrm>
            <a:off x="467544" y="1124744"/>
            <a:ext cx="3024336" cy="4608512"/>
          </a:xfrm>
          <a:prstGeom prst="rect">
            <a:avLst/>
          </a:prstGeom>
          <a:ln w="28575">
            <a:solidFill>
              <a:schemeClr val="tx1"/>
            </a:solidFill>
          </a:ln>
        </p:spPr>
      </p:pic>
      <p:sp>
        <p:nvSpPr>
          <p:cNvPr id="6" name="Footer Placeholder 5"/>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7E8C4F8B-9C49-4645-A2C5-C56BFC0894CA}"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تيارات صاعدة"/>
          <p:cNvPicPr>
            <a:picLocks noChangeAspect="1" noChangeArrowheads="1"/>
          </p:cNvPicPr>
          <p:nvPr/>
        </p:nvPicPr>
        <p:blipFill>
          <a:blip r:embed="rId2" cstate="print"/>
          <a:srcRect/>
          <a:stretch>
            <a:fillRect/>
          </a:stretch>
        </p:blipFill>
        <p:spPr bwMode="auto">
          <a:xfrm>
            <a:off x="251520" y="620688"/>
            <a:ext cx="2664296" cy="3312368"/>
          </a:xfrm>
          <a:prstGeom prst="rect">
            <a:avLst/>
          </a:prstGeom>
          <a:noFill/>
          <a:ln w="28575">
            <a:solidFill>
              <a:srgbClr val="000000"/>
            </a:solidFill>
            <a:miter lim="800000"/>
            <a:headEnd/>
            <a:tailEnd/>
          </a:ln>
        </p:spPr>
      </p:pic>
      <p:sp>
        <p:nvSpPr>
          <p:cNvPr id="3" name="Rectangle 2"/>
          <p:cNvSpPr/>
          <p:nvPr/>
        </p:nvSpPr>
        <p:spPr>
          <a:xfrm>
            <a:off x="3059832" y="404664"/>
            <a:ext cx="5904656" cy="34163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indent="228600" algn="just" rtl="1" eaLnBrk="0" fontAlgn="base" hangingPunct="0">
              <a:lnSpc>
                <a:spcPct val="150000"/>
              </a:lnSpc>
              <a:spcBef>
                <a:spcPct val="0"/>
              </a:spcBef>
              <a:spcAft>
                <a:spcPct val="0"/>
              </a:spcAft>
            </a:pPr>
            <a:r>
              <a:rPr kumimoji="0" lang="ar-EG"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ونظراً لأن </a:t>
            </a:r>
            <a:r>
              <a:rPr kumimoji="0" lang="ar-EG" sz="2400" b="1" i="0" u="sng"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سمك قشرة الأرض عند المنطقة الأستوائية أكبر منه عند القطبين</a:t>
            </a:r>
            <a:endPar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endParaRPr>
          </a:p>
          <a:p>
            <a:pPr lvl="0" indent="228600" algn="just" rtl="1" eaLnBrk="0" fontAlgn="base" hangingPunct="0">
              <a:lnSpc>
                <a:spcPct val="150000"/>
              </a:lnSpc>
              <a:spcBef>
                <a:spcPct val="0"/>
              </a:spcBef>
              <a:spcAft>
                <a:spcPct val="0"/>
              </a:spcAft>
            </a:pPr>
            <a:r>
              <a:rPr kumimoji="0" lang="ar-EG"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التدرج الحرارة بالعمق في النطاق الاستوائي يكون أعظم منه في المناطق القطبية</a:t>
            </a:r>
          </a:p>
          <a:p>
            <a:pPr lvl="0" indent="228600" algn="just" rtl="1" eaLnBrk="0" fontAlgn="base" hangingPunct="0">
              <a:lnSpc>
                <a:spcPct val="150000"/>
              </a:lnSpc>
              <a:spcBef>
                <a:spcPct val="0"/>
              </a:spcBef>
              <a:spcAft>
                <a:spcPct val="0"/>
              </a:spcAft>
            </a:pPr>
            <a:r>
              <a:rPr kumimoji="0" lang="ar-EG"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تنشأ </a:t>
            </a:r>
            <a:r>
              <a:rPr kumimoji="0" lang="ar-EG" sz="2400" b="1" i="0" u="sng"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تيارات تصاعدية تحت النطاق الاستوائي</a:t>
            </a:r>
            <a:r>
              <a:rPr kumimoji="0" lang="ar-EG"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من قشرة الأرض، </a:t>
            </a:r>
            <a:r>
              <a:rPr kumimoji="0" lang="ar-EG" sz="2400" b="1" i="0" u="sng"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وتيارات هابطة أسفل قشرة المناطق القطبية.</a:t>
            </a:r>
            <a:endParaRPr lang="en-US" sz="2400" b="1" u="sng"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p:txBody>
      </p:sp>
      <p:sp>
        <p:nvSpPr>
          <p:cNvPr id="5" name="Rectangle 4"/>
          <p:cNvSpPr/>
          <p:nvPr/>
        </p:nvSpPr>
        <p:spPr>
          <a:xfrm>
            <a:off x="96269" y="4221088"/>
            <a:ext cx="8712968" cy="2308324"/>
          </a:xfrm>
          <a:prstGeom prst="rect">
            <a:avLst/>
          </a:prstGeom>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just" rtl="1"/>
            <a:r>
              <a:rPr kumimoji="0" lang="ar-EG"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عندما تصعد التيارات الناشئة أسفل الكتل القارية ثم تتوزع من نقط مركزية نحو الأطراف، فإنها تشد أجزاء هذه الكتل</a:t>
            </a:r>
          </a:p>
          <a:p>
            <a:pPr algn="just" rtl="1"/>
            <a:r>
              <a:rPr kumimoji="0" lang="ar-EG" sz="2400" b="1" i="0"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يؤدي هذا الشد إلي </a:t>
            </a:r>
            <a:r>
              <a:rPr kumimoji="0" lang="ar-EG" sz="2400" b="1" i="0" u="sng"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كسر الكتل الأصلية </a:t>
            </a:r>
            <a:r>
              <a:rPr kumimoji="0" lang="ar-EG" sz="2400" b="1" i="0"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ودفع شطريها في اتجاهين متضادين، ومن ثم يتكون حوض محيطي</a:t>
            </a:r>
          </a:p>
          <a:p>
            <a:pPr algn="just" rtl="1"/>
            <a:r>
              <a:rPr kumimoji="0" lang="ar-EG"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أو قد ينتج عن قوى الشد </a:t>
            </a:r>
            <a:r>
              <a:rPr kumimoji="0" lang="ar-EG" sz="2400" b="1" i="0" u="sng"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أن يقل سمك القشرة وتصبح رقيقة السمك </a:t>
            </a:r>
            <a:r>
              <a:rPr kumimoji="0" lang="ar-EG"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مما يتسبب عنه </a:t>
            </a:r>
            <a:r>
              <a:rPr kumimoji="0" lang="ar-EG" sz="2400" b="1" i="0" u="sng"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هبوط </a:t>
            </a:r>
            <a:r>
              <a:rPr kumimoji="0" lang="ar-EG"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ينشأ عنه محيط جديد. </a:t>
            </a:r>
            <a:endParaRPr lang="en-US"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p:txBody>
      </p:sp>
      <p:sp>
        <p:nvSpPr>
          <p:cNvPr id="7" name="Footer Placeholder 6"/>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7E8C4F8B-9C49-4645-A2C5-C56BFC0894CA}"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8698" y="15932"/>
            <a:ext cx="4873450"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مصادر مياه البحار والمحيطات</a:t>
            </a:r>
            <a:endPar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4" name="Rectangle 3"/>
          <p:cNvSpPr/>
          <p:nvPr/>
        </p:nvSpPr>
        <p:spPr>
          <a:xfrm>
            <a:off x="539552" y="1060394"/>
            <a:ext cx="8424936" cy="2862322"/>
          </a:xfrm>
          <a:prstGeom prst="rect">
            <a:avLst/>
          </a:prstGeom>
        </p:spPr>
        <p:style>
          <a:lnRef idx="2">
            <a:schemeClr val="accent5"/>
          </a:lnRef>
          <a:fillRef idx="1">
            <a:schemeClr val="lt1"/>
          </a:fillRef>
          <a:effectRef idx="0">
            <a:schemeClr val="accent5"/>
          </a:effectRef>
          <a:fontRef idx="minor">
            <a:schemeClr val="dk1"/>
          </a:fontRef>
        </p:style>
        <p:txBody>
          <a:bodyPr wrap="square" lIns="91440" tIns="45720" rIns="91440" bIns="45720">
            <a:spAutoFit/>
          </a:bodyPr>
          <a:lstStyle/>
          <a:p>
            <a:pPr marL="0" marR="0" lvl="0" indent="228600" algn="just" defTabSz="914400" rtl="1" eaLnBrk="1" fontAlgn="base" latinLnBrk="0" hangingPunct="1">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قدر العالم كونين </a:t>
            </a:r>
            <a:r>
              <a:rPr kumimoji="0" lang="en-US" sz="2400" b="1" i="0" u="none" strike="noStrike" normalizeH="0" baseline="0" dirty="0" err="1"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Kuenen</a:t>
            </a:r>
            <a:r>
              <a:rPr kumimoji="0" lang="ar-EG"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الحجم الكلي لمياه البحار والمحيطات في وقتنا الحالي بأنها تزيد علي </a:t>
            </a:r>
            <a:r>
              <a:rPr kumimoji="0" lang="ar-EG" sz="2400" b="1" i="0" u="sng"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1370 × 610كم3.</a:t>
            </a:r>
            <a:endParaRPr kumimoji="0" lang="en-US" sz="2400" b="1" i="0" u="sng"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228600" algn="just"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يوجد أتفاق عام علي أن المياه المحيطية الحالية ذات أصل واحد يتمثل في ما يسمي </a:t>
            </a:r>
            <a:r>
              <a:rPr kumimoji="0" lang="ar-EG"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بالمياه الأصلية </a:t>
            </a:r>
            <a:r>
              <a:rPr kumimoji="0" lang="en-US"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Juvenile water</a:t>
            </a:r>
            <a:r>
              <a:rPr kumimoji="0" lang="ar-EG"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r>
              <a:rPr kumimoji="0" lang="ar-EG"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وهي المياه التي دخلت منذ البداية في الدورة المائية </a:t>
            </a:r>
            <a:r>
              <a:rPr kumimoji="0" lang="en-US"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Hydrological</a:t>
            </a:r>
            <a:endParaRPr kumimoji="0" lang="en-US"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6" name="Rectangle 5"/>
          <p:cNvSpPr/>
          <p:nvPr/>
        </p:nvSpPr>
        <p:spPr>
          <a:xfrm>
            <a:off x="41475" y="4437112"/>
            <a:ext cx="8820472" cy="170816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indent="228600" algn="just" rtl="1" eaLnBrk="0" fontAlgn="base" hangingPunct="0">
              <a:lnSpc>
                <a:spcPct val="150000"/>
              </a:lnSpc>
              <a:spcBef>
                <a:spcPct val="0"/>
              </a:spcBef>
              <a:spcAft>
                <a:spcPct val="0"/>
              </a:spcAft>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يتمثل مصدر المياه الأصلية في الصخور النارية سواء منها ما يتداخل خلال قشرة الأرض، وما ينبثق علي سطحها في هيئة براكين، فهي التي تفرز بخار الماء الذي يتكاثف ثم يسقط علي هيئة أمطار.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8" name="Footer Placeholder 7"/>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7E8C4F8B-9C49-4645-A2C5-C56BFC0894CA}"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188640"/>
            <a:ext cx="8928992" cy="6555641"/>
          </a:xfrm>
          <a:prstGeom prst="rect">
            <a:avLst/>
          </a:prstGeom>
        </p:spPr>
        <p:style>
          <a:lnRef idx="0">
            <a:schemeClr val="dk1"/>
          </a:lnRef>
          <a:fillRef idx="3">
            <a:schemeClr val="dk1"/>
          </a:fillRef>
          <a:effectRef idx="3">
            <a:schemeClr val="dk1"/>
          </a:effectRef>
          <a:fontRef idx="minor">
            <a:schemeClr val="lt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marL="0" marR="0" lvl="0" indent="228600" algn="just" defTabSz="914400" rtl="1" eaLnBrk="1" fontAlgn="base" latinLnBrk="0" hangingPunct="1">
              <a:lnSpc>
                <a:spcPct val="100000"/>
              </a:lnSpc>
              <a:spcBef>
                <a:spcPct val="0"/>
              </a:spcBef>
              <a:spcAft>
                <a:spcPct val="0"/>
              </a:spcAft>
              <a:buClrTx/>
              <a:buSzTx/>
              <a:buFontTx/>
              <a:buNone/>
              <a:tabLst/>
            </a:pPr>
            <a:r>
              <a:rPr kumimoji="0" lang="ar-EG" sz="2800" b="1" i="0" u="none" strike="noStrike" cap="none" spc="0" normalizeH="0" baseline="0" dirty="0" smtClean="0">
                <a:ln w="50800"/>
                <a:solidFill>
                  <a:schemeClr val="bg1">
                    <a:shade val="50000"/>
                  </a:schemeClr>
                </a:solidFill>
                <a:effectLst/>
                <a:latin typeface="Simplified Arabic" pitchFamily="18" charset="-78"/>
                <a:ea typeface="Times New Roman" pitchFamily="18" charset="0"/>
                <a:cs typeface="Simplified Arabic" pitchFamily="18" charset="-78"/>
              </a:rPr>
              <a:t>يقدر العلماء ما يضاف إلي مياه البحار والمحيطات من </a:t>
            </a:r>
            <a:r>
              <a:rPr kumimoji="0" lang="ar-EG" sz="2800" b="1" i="1" u="sng" strike="noStrike" cap="none" spc="0" normalizeH="0" baseline="0" dirty="0" smtClean="0">
                <a:ln w="50800"/>
                <a:solidFill>
                  <a:srgbClr val="FF0000"/>
                </a:solidFill>
                <a:effectLst/>
                <a:latin typeface="Simplified Arabic" pitchFamily="18" charset="-78"/>
                <a:ea typeface="Times New Roman" pitchFamily="18" charset="0"/>
                <a:cs typeface="Simplified Arabic" pitchFamily="18" charset="-78"/>
              </a:rPr>
              <a:t>المياه الأصلية </a:t>
            </a:r>
            <a:r>
              <a:rPr kumimoji="0" lang="ar-EG" sz="2800" b="1" i="0" u="none" strike="noStrike" cap="none" spc="0" normalizeH="0" baseline="0" dirty="0" smtClean="0">
                <a:ln w="50800"/>
                <a:solidFill>
                  <a:schemeClr val="bg1">
                    <a:shade val="50000"/>
                  </a:schemeClr>
                </a:solidFill>
                <a:effectLst/>
                <a:latin typeface="Simplified Arabic" pitchFamily="18" charset="-78"/>
                <a:ea typeface="Times New Roman" pitchFamily="18" charset="0"/>
                <a:cs typeface="Simplified Arabic" pitchFamily="18" charset="-78"/>
              </a:rPr>
              <a:t>– التي نتجت عن التداخل الصهيري والطفح البركاني – في وقتنا الحالي</a:t>
            </a:r>
            <a:r>
              <a:rPr kumimoji="0" lang="en-US" sz="2800" b="1" i="0" u="none" strike="noStrike" cap="none" spc="0" normalizeH="0" baseline="0" dirty="0" smtClean="0">
                <a:ln w="50800"/>
                <a:solidFill>
                  <a:schemeClr val="bg1">
                    <a:shade val="50000"/>
                  </a:schemeClr>
                </a:solidFill>
                <a:effectLst/>
                <a:latin typeface="Simplified Arabic" pitchFamily="18" charset="-78"/>
                <a:ea typeface="Times New Roman" pitchFamily="18" charset="0"/>
                <a:cs typeface="Simplified Arabic" pitchFamily="18" charset="-78"/>
              </a:rPr>
              <a:t> 0.1</a:t>
            </a:r>
            <a:r>
              <a:rPr kumimoji="0" lang="ar-EG" sz="2800" b="1" i="1" u="sng" strike="noStrike" cap="none" spc="0" normalizeH="0" baseline="0" dirty="0" smtClean="0">
                <a:ln w="50800"/>
                <a:solidFill>
                  <a:srgbClr val="FF0000"/>
                </a:solidFill>
                <a:effectLst/>
                <a:latin typeface="Simplified Arabic" pitchFamily="18" charset="-78"/>
                <a:ea typeface="Times New Roman" pitchFamily="18" charset="0"/>
                <a:cs typeface="Simplified Arabic" pitchFamily="18" charset="-78"/>
              </a:rPr>
              <a:t>كم/ السنة3.</a:t>
            </a:r>
          </a:p>
          <a:p>
            <a:pPr marL="0" marR="0" lvl="0" indent="228600" algn="just" defTabSz="914400" rtl="1" eaLnBrk="1" fontAlgn="base" latinLnBrk="0" hangingPunct="1">
              <a:lnSpc>
                <a:spcPct val="100000"/>
              </a:lnSpc>
              <a:spcBef>
                <a:spcPct val="0"/>
              </a:spcBef>
              <a:spcAft>
                <a:spcPct val="0"/>
              </a:spcAft>
              <a:buClrTx/>
              <a:buSzTx/>
              <a:buFontTx/>
              <a:buNone/>
              <a:tabLst/>
            </a:pPr>
            <a:r>
              <a:rPr kumimoji="0" lang="ar-EG" sz="2800" b="1" i="0" u="none" strike="noStrike" cap="none" spc="0" normalizeH="0" baseline="0" dirty="0" smtClean="0">
                <a:ln w="50800"/>
                <a:solidFill>
                  <a:schemeClr val="bg1">
                    <a:shade val="50000"/>
                  </a:schemeClr>
                </a:solidFill>
                <a:effectLst/>
                <a:latin typeface="Simplified Arabic" pitchFamily="18" charset="-78"/>
                <a:ea typeface="Times New Roman" pitchFamily="18" charset="0"/>
                <a:cs typeface="Simplified Arabic" pitchFamily="18" charset="-78"/>
              </a:rPr>
              <a:t>كميات المياه التي أضيفت لمياه المحيطات خلال </a:t>
            </a:r>
            <a:r>
              <a:rPr kumimoji="0" lang="ar-EG" sz="2800" b="1" i="1" u="sng" strike="noStrike" cap="none" spc="0" normalizeH="0" baseline="0" dirty="0" smtClean="0">
                <a:ln w="50800"/>
                <a:solidFill>
                  <a:srgbClr val="FF0000"/>
                </a:solidFill>
                <a:effectLst/>
                <a:latin typeface="Simplified Arabic" pitchFamily="18" charset="-78"/>
                <a:ea typeface="Times New Roman" pitchFamily="18" charset="0"/>
                <a:cs typeface="Simplified Arabic" pitchFamily="18" charset="-78"/>
              </a:rPr>
              <a:t>600 مليون سنة الأخيرة </a:t>
            </a:r>
            <a:r>
              <a:rPr kumimoji="0" lang="ar-EG" sz="2800" b="1" i="0" u="none" strike="noStrike" cap="none" spc="0" normalizeH="0" baseline="0" dirty="0" smtClean="0">
                <a:ln w="50800"/>
                <a:solidFill>
                  <a:schemeClr val="bg1">
                    <a:shade val="50000"/>
                  </a:schemeClr>
                </a:solidFill>
                <a:effectLst/>
                <a:latin typeface="Simplified Arabic" pitchFamily="18" charset="-78"/>
                <a:ea typeface="Times New Roman" pitchFamily="18" charset="0"/>
                <a:cs typeface="Simplified Arabic" pitchFamily="18" charset="-78"/>
              </a:rPr>
              <a:t>نحصل علي الرقم </a:t>
            </a:r>
            <a:r>
              <a:rPr kumimoji="0" lang="ar-EG" sz="2800" b="1" i="1" u="sng" strike="noStrike" cap="none" spc="0" normalizeH="0" baseline="0" dirty="0" smtClean="0">
                <a:ln w="50800"/>
                <a:solidFill>
                  <a:srgbClr val="FF0000"/>
                </a:solidFill>
                <a:effectLst/>
                <a:latin typeface="Simplified Arabic" pitchFamily="18" charset="-78"/>
                <a:ea typeface="Times New Roman" pitchFamily="18" charset="0"/>
                <a:cs typeface="Simplified Arabic" pitchFamily="18" charset="-78"/>
              </a:rPr>
              <a:t>60 مليون كم3</a:t>
            </a:r>
            <a:r>
              <a:rPr kumimoji="0" lang="ar-EG" sz="2800" b="1" i="0" u="none" strike="noStrike" cap="none" spc="0" normalizeH="0" baseline="0" dirty="0" smtClean="0">
                <a:ln w="50800"/>
                <a:solidFill>
                  <a:schemeClr val="bg1">
                    <a:shade val="50000"/>
                  </a:schemeClr>
                </a:solidFill>
                <a:effectLst/>
                <a:latin typeface="Simplified Arabic" pitchFamily="18" charset="-78"/>
                <a:ea typeface="Times New Roman" pitchFamily="18" charset="0"/>
                <a:cs typeface="Simplified Arabic" pitchFamily="18" charset="-78"/>
              </a:rPr>
              <a:t>. </a:t>
            </a:r>
          </a:p>
          <a:p>
            <a:pPr marL="0" marR="0" lvl="0" indent="228600" algn="just" defTabSz="914400" rtl="1" eaLnBrk="1" fontAlgn="base" latinLnBrk="0" hangingPunct="1">
              <a:lnSpc>
                <a:spcPct val="100000"/>
              </a:lnSpc>
              <a:spcBef>
                <a:spcPct val="0"/>
              </a:spcBef>
              <a:spcAft>
                <a:spcPct val="0"/>
              </a:spcAft>
              <a:buClrTx/>
              <a:buSzTx/>
              <a:buFontTx/>
              <a:buNone/>
              <a:tabLst/>
            </a:pPr>
            <a:r>
              <a:rPr kumimoji="0" lang="ar-EG" sz="2800" b="1" i="0" u="none" strike="noStrike" cap="none" spc="0" normalizeH="0" baseline="0" dirty="0" smtClean="0">
                <a:ln w="50800"/>
                <a:solidFill>
                  <a:schemeClr val="bg1">
                    <a:shade val="50000"/>
                  </a:schemeClr>
                </a:solidFill>
                <a:effectLst/>
                <a:latin typeface="Simplified Arabic" pitchFamily="18" charset="-78"/>
                <a:ea typeface="Times New Roman" pitchFamily="18" charset="0"/>
                <a:cs typeface="Simplified Arabic" pitchFamily="18" charset="-78"/>
              </a:rPr>
              <a:t>إذا كانت </a:t>
            </a:r>
            <a:r>
              <a:rPr kumimoji="0" lang="ar-EG" sz="2800" b="1" i="1" u="sng" strike="noStrike" cap="none" spc="0" normalizeH="0" baseline="0" dirty="0" smtClean="0">
                <a:ln w="50800"/>
                <a:solidFill>
                  <a:srgbClr val="FFFF00"/>
                </a:solidFill>
                <a:effectLst/>
                <a:latin typeface="Simplified Arabic" pitchFamily="18" charset="-78"/>
                <a:ea typeface="Times New Roman" pitchFamily="18" charset="0"/>
                <a:cs typeface="Simplified Arabic" pitchFamily="18" charset="-78"/>
              </a:rPr>
              <a:t>الكمية الحالية 1370 مليون كم</a:t>
            </a:r>
            <a:r>
              <a:rPr kumimoji="0" lang="ar-EG" sz="2800" b="1" i="0" u="none" strike="noStrike" cap="none" spc="0" normalizeH="0" baseline="0" dirty="0" smtClean="0">
                <a:ln w="50800"/>
                <a:solidFill>
                  <a:schemeClr val="bg1">
                    <a:shade val="50000"/>
                  </a:schemeClr>
                </a:solidFill>
                <a:effectLst/>
                <a:latin typeface="Simplified Arabic" pitchFamily="18" charset="-78"/>
                <a:ea typeface="Times New Roman" pitchFamily="18" charset="0"/>
                <a:cs typeface="Simplified Arabic" pitchFamily="18" charset="-78"/>
              </a:rPr>
              <a:t>، فإن معني ذلك أن كمية المياه التي كانت موجودة في المحيطات عند </a:t>
            </a:r>
            <a:r>
              <a:rPr kumimoji="0" lang="ar-EG" sz="2800" b="1" i="1" u="sng" strike="noStrike" cap="none" spc="0" normalizeH="0" baseline="0" dirty="0" smtClean="0">
                <a:ln w="50800"/>
                <a:solidFill>
                  <a:srgbClr val="FFFF00"/>
                </a:solidFill>
                <a:effectLst/>
                <a:latin typeface="Simplified Arabic" pitchFamily="18" charset="-78"/>
                <a:ea typeface="Times New Roman" pitchFamily="18" charset="0"/>
                <a:cs typeface="Simplified Arabic" pitchFamily="18" charset="-78"/>
              </a:rPr>
              <a:t>بداية العصر الكمبري </a:t>
            </a:r>
            <a:r>
              <a:rPr kumimoji="0" lang="ar-EG" sz="2800" b="1" i="0" u="none" strike="noStrike" cap="none" spc="0" normalizeH="0" baseline="0" dirty="0" smtClean="0">
                <a:ln w="50800"/>
                <a:solidFill>
                  <a:schemeClr val="bg1">
                    <a:shade val="50000"/>
                  </a:schemeClr>
                </a:solidFill>
                <a:effectLst/>
                <a:latin typeface="Simplified Arabic" pitchFamily="18" charset="-78"/>
                <a:ea typeface="Times New Roman" pitchFamily="18" charset="0"/>
                <a:cs typeface="Simplified Arabic" pitchFamily="18" charset="-78"/>
              </a:rPr>
              <a:t>كانت </a:t>
            </a:r>
            <a:r>
              <a:rPr kumimoji="0" lang="ar-EG" sz="2800" b="1" i="1" u="sng" strike="noStrike" cap="none" spc="0" normalizeH="0" baseline="0" dirty="0" smtClean="0">
                <a:ln w="50800"/>
                <a:solidFill>
                  <a:srgbClr val="FFFF00"/>
                </a:solidFill>
                <a:effectLst/>
                <a:latin typeface="Simplified Arabic" pitchFamily="18" charset="-78"/>
                <a:ea typeface="Times New Roman" pitchFamily="18" charset="0"/>
                <a:cs typeface="Simplified Arabic" pitchFamily="18" charset="-78"/>
              </a:rPr>
              <a:t>1310مليون كم3</a:t>
            </a:r>
            <a:r>
              <a:rPr kumimoji="0" lang="ar-EG" sz="2800" b="1" i="0" u="none" strike="noStrike" cap="none" spc="0" normalizeH="0" baseline="0" dirty="0" smtClean="0">
                <a:ln w="50800"/>
                <a:solidFill>
                  <a:schemeClr val="bg1">
                    <a:shade val="50000"/>
                  </a:schemeClr>
                </a:solidFill>
                <a:effectLst/>
                <a:latin typeface="Simplified Arabic" pitchFamily="18" charset="-78"/>
                <a:ea typeface="Times New Roman" pitchFamily="18" charset="0"/>
                <a:cs typeface="Simplified Arabic" pitchFamily="18" charset="-78"/>
              </a:rPr>
              <a:t>. </a:t>
            </a:r>
            <a:endParaRPr kumimoji="0" lang="en-US" sz="2800" b="1" i="0" u="none" strike="noStrike" cap="none" spc="0" normalizeH="0" baseline="0" dirty="0" smtClean="0">
              <a:ln w="50800"/>
              <a:solidFill>
                <a:schemeClr val="bg1">
                  <a:shade val="50000"/>
                </a:schemeClr>
              </a:solidFill>
              <a:effectLst/>
              <a:latin typeface="Arial" pitchFamily="34" charset="0"/>
              <a:cs typeface="Arial" pitchFamily="34" charset="0"/>
            </a:endParaRPr>
          </a:p>
          <a:p>
            <a:pPr lvl="0" indent="228600" algn="just" rtl="1" eaLnBrk="0" fontAlgn="base" hangingPunct="0">
              <a:spcBef>
                <a:spcPct val="0"/>
              </a:spcBef>
              <a:spcAft>
                <a:spcPct val="0"/>
              </a:spcAft>
            </a:pPr>
            <a:r>
              <a:rPr kumimoji="0" lang="ar-EG" sz="2800" b="1" i="0" u="none" strike="noStrike" cap="none" spc="0" normalizeH="0" baseline="0" dirty="0" smtClean="0">
                <a:ln w="50800"/>
                <a:solidFill>
                  <a:schemeClr val="bg1">
                    <a:shade val="50000"/>
                  </a:schemeClr>
                </a:solidFill>
                <a:effectLst/>
                <a:latin typeface="Simplified Arabic" pitchFamily="18" charset="-78"/>
                <a:ea typeface="Times New Roman" pitchFamily="18" charset="0"/>
                <a:cs typeface="Simplified Arabic" pitchFamily="18" charset="-78"/>
              </a:rPr>
              <a:t>ويري بعض الباحثين أن </a:t>
            </a:r>
            <a:r>
              <a:rPr kumimoji="0" lang="ar-EG" sz="2800" b="1" i="1" u="sng" strike="noStrike" cap="none" spc="0" normalizeH="0" baseline="0" dirty="0" smtClean="0">
                <a:ln w="50800"/>
                <a:solidFill>
                  <a:srgbClr val="FF0000"/>
                </a:solidFill>
                <a:effectLst/>
                <a:latin typeface="Simplified Arabic" pitchFamily="18" charset="-78"/>
                <a:ea typeface="Times New Roman" pitchFamily="18" charset="0"/>
                <a:cs typeface="Simplified Arabic" pitchFamily="18" charset="-78"/>
              </a:rPr>
              <a:t>النشاط الناري والبركاني كان أكثر نشاطا</a:t>
            </a:r>
            <a:r>
              <a:rPr lang="ar-EG" sz="2800" b="1" i="1" u="sng" dirty="0" smtClean="0">
                <a:ln w="50800"/>
                <a:solidFill>
                  <a:srgbClr val="FF0000"/>
                </a:solidFill>
                <a:latin typeface="Simplified Arabic" pitchFamily="18" charset="-78"/>
                <a:ea typeface="Times New Roman" pitchFamily="18" charset="0"/>
                <a:cs typeface="Simplified Arabic" pitchFamily="18" charset="-78"/>
              </a:rPr>
              <a:t>ً</a:t>
            </a:r>
            <a:r>
              <a:rPr kumimoji="0" lang="ar-EG" sz="2800" b="1" i="1" u="sng" strike="noStrike" cap="none" spc="0" normalizeH="0" baseline="0" dirty="0" smtClean="0">
                <a:ln w="50800"/>
                <a:solidFill>
                  <a:srgbClr val="FF0000"/>
                </a:solidFill>
                <a:effectLst/>
                <a:latin typeface="Simplified Arabic" pitchFamily="18" charset="-78"/>
                <a:ea typeface="Times New Roman" pitchFamily="18" charset="0"/>
                <a:cs typeface="Simplified Arabic" pitchFamily="18" charset="-78"/>
              </a:rPr>
              <a:t> خلال العصور الجيولوجية السابقة</a:t>
            </a:r>
            <a:r>
              <a:rPr kumimoji="0" lang="ar-EG" sz="2800" b="1" i="0" u="none" strike="noStrike" cap="none" spc="0" normalizeH="0" baseline="0" dirty="0" smtClean="0">
                <a:ln w="50800"/>
                <a:solidFill>
                  <a:schemeClr val="bg1">
                    <a:shade val="50000"/>
                  </a:schemeClr>
                </a:solidFill>
                <a:effectLst/>
                <a:latin typeface="Simplified Arabic" pitchFamily="18" charset="-78"/>
                <a:ea typeface="Times New Roman" pitchFamily="18" charset="0"/>
                <a:cs typeface="Simplified Arabic" pitchFamily="18" charset="-78"/>
              </a:rPr>
              <a:t>، مما يعنى أن مقدار ما كان يضاف إلى مياه البحار والمحيطات من المياه الأصلية يفوق بكثير ما يضاف إليها في وقتنا الحالي (</a:t>
            </a:r>
            <a:r>
              <a:rPr kumimoji="0" lang="en-US" sz="2400" b="1" i="0" u="none" strike="noStrike" cap="none" spc="0" normalizeH="0" baseline="0" dirty="0" smtClean="0">
                <a:ln w="50800"/>
                <a:solidFill>
                  <a:schemeClr val="bg1">
                    <a:shade val="50000"/>
                  </a:schemeClr>
                </a:solidFill>
                <a:effectLst/>
                <a:latin typeface="Simplified Arabic" pitchFamily="18" charset="-78"/>
                <a:ea typeface="Times New Roman" pitchFamily="18" charset="0"/>
                <a:cs typeface="Simplified Arabic" pitchFamily="18" charset="-78"/>
              </a:rPr>
              <a:t>0.1</a:t>
            </a:r>
            <a:r>
              <a:rPr kumimoji="0" lang="ar-EG" sz="2800" b="1" i="0" u="none" strike="noStrike" cap="none" spc="0" normalizeH="0" baseline="0" dirty="0" smtClean="0">
                <a:ln w="50800"/>
                <a:solidFill>
                  <a:schemeClr val="bg1">
                    <a:shade val="50000"/>
                  </a:schemeClr>
                </a:solidFill>
                <a:effectLst/>
                <a:latin typeface="Simplified Arabic" pitchFamily="18" charset="-78"/>
                <a:ea typeface="Times New Roman" pitchFamily="18" charset="0"/>
                <a:cs typeface="Simplified Arabic" pitchFamily="18" charset="-78"/>
              </a:rPr>
              <a:t>كم/السنة).</a:t>
            </a:r>
          </a:p>
          <a:p>
            <a:pPr lvl="0" indent="228600" algn="just" rtl="1" eaLnBrk="0" fontAlgn="base" hangingPunct="0">
              <a:spcBef>
                <a:spcPct val="0"/>
              </a:spcBef>
              <a:spcAft>
                <a:spcPct val="0"/>
              </a:spcAft>
            </a:pPr>
            <a:r>
              <a:rPr kumimoji="0" lang="ar-EG" sz="2800" b="1" i="1" u="sng" strike="noStrike" cap="none" spc="0" normalizeH="0" baseline="0" dirty="0" smtClean="0">
                <a:ln w="50800"/>
                <a:solidFill>
                  <a:srgbClr val="009900"/>
                </a:solidFill>
                <a:effectLst/>
                <a:latin typeface="Simplified Arabic" pitchFamily="18" charset="-78"/>
                <a:ea typeface="Times New Roman" pitchFamily="18" charset="0"/>
                <a:cs typeface="Simplified Arabic" pitchFamily="18" charset="-78"/>
              </a:rPr>
              <a:t>يرى كوين </a:t>
            </a:r>
            <a:r>
              <a:rPr kumimoji="0" lang="en-US" sz="2800" b="1" i="1" u="sng" strike="noStrike" cap="none" spc="0" normalizeH="0" baseline="0" dirty="0" err="1" smtClean="0">
                <a:ln w="50800"/>
                <a:solidFill>
                  <a:srgbClr val="009900"/>
                </a:solidFill>
                <a:effectLst/>
                <a:latin typeface="Arial" pitchFamily="34" charset="0"/>
                <a:ea typeface="Times New Roman" pitchFamily="18" charset="0"/>
                <a:cs typeface="Simplified Arabic" pitchFamily="18" charset="-78"/>
              </a:rPr>
              <a:t>kuenen</a:t>
            </a:r>
            <a:r>
              <a:rPr kumimoji="0" lang="ar-EG" sz="2800" b="1" i="1" u="sng" strike="noStrike" cap="none" spc="0" normalizeH="0" baseline="0" dirty="0" smtClean="0">
                <a:ln w="50800"/>
                <a:solidFill>
                  <a:srgbClr val="009900"/>
                </a:solidFill>
                <a:effectLst/>
                <a:latin typeface="Simplified Arabic" pitchFamily="18" charset="-78"/>
                <a:ea typeface="Times New Roman" pitchFamily="18" charset="0"/>
                <a:cs typeface="Simplified Arabic" pitchFamily="18" charset="-78"/>
              </a:rPr>
              <a:t> أن معدل الزيادة في كميات المياه المنصرفة إلى الأحواض المحيطية كان كبيرا</a:t>
            </a:r>
            <a:r>
              <a:rPr lang="ar-EG" sz="2800" b="1" i="1" u="sng" dirty="0" smtClean="0">
                <a:ln w="50800"/>
                <a:solidFill>
                  <a:srgbClr val="009900"/>
                </a:solidFill>
                <a:latin typeface="Simplified Arabic" pitchFamily="18" charset="-78"/>
                <a:ea typeface="Times New Roman" pitchFamily="18" charset="0"/>
                <a:cs typeface="Simplified Arabic" pitchFamily="18" charset="-78"/>
              </a:rPr>
              <a:t>ً</a:t>
            </a:r>
            <a:r>
              <a:rPr kumimoji="0" lang="ar-EG" sz="2800" b="1" i="1" u="sng" strike="noStrike" cap="none" spc="0" normalizeH="0" baseline="0" dirty="0" smtClean="0">
                <a:ln w="50800"/>
                <a:solidFill>
                  <a:srgbClr val="009900"/>
                </a:solidFill>
                <a:effectLst/>
                <a:latin typeface="Simplified Arabic" pitchFamily="18" charset="-78"/>
                <a:ea typeface="Times New Roman" pitchFamily="18" charset="0"/>
                <a:cs typeface="Simplified Arabic" pitchFamily="18" charset="-78"/>
              </a:rPr>
              <a:t> وسريعاً جدا في المراحل الأولى من تاريخ الأرض</a:t>
            </a:r>
            <a:r>
              <a:rPr kumimoji="0" lang="ar-EG" sz="2800" b="1" i="0" u="none" strike="noStrike" cap="none" spc="0" normalizeH="0" baseline="0" dirty="0" smtClean="0">
                <a:ln w="50800"/>
                <a:solidFill>
                  <a:schemeClr val="bg1">
                    <a:shade val="50000"/>
                  </a:schemeClr>
                </a:solidFill>
                <a:effectLst/>
                <a:latin typeface="Simplified Arabic" pitchFamily="18" charset="-78"/>
                <a:ea typeface="Times New Roman" pitchFamily="18" charset="0"/>
                <a:cs typeface="Simplified Arabic" pitchFamily="18" charset="-78"/>
              </a:rPr>
              <a:t>، ثم تناقص إلي </a:t>
            </a:r>
            <a:r>
              <a:rPr lang="en-US" sz="2800" b="1" dirty="0" smtClean="0">
                <a:ln w="50800"/>
                <a:solidFill>
                  <a:schemeClr val="bg1">
                    <a:shade val="50000"/>
                  </a:schemeClr>
                </a:solidFill>
                <a:latin typeface="Simplified Arabic" pitchFamily="18" charset="-78"/>
                <a:ea typeface="Times New Roman" pitchFamily="18" charset="0"/>
                <a:cs typeface="Simplified Arabic" pitchFamily="18" charset="-78"/>
              </a:rPr>
              <a:t>0.1 </a:t>
            </a:r>
            <a:r>
              <a:rPr kumimoji="0" lang="ar-EG" sz="2800" b="1" i="0" u="none" strike="noStrike" cap="none" spc="0" normalizeH="0" baseline="0" dirty="0" smtClean="0">
                <a:ln w="50800"/>
                <a:solidFill>
                  <a:schemeClr val="bg1">
                    <a:shade val="50000"/>
                  </a:schemeClr>
                </a:solidFill>
                <a:effectLst/>
                <a:latin typeface="Simplified Arabic" pitchFamily="18" charset="-78"/>
                <a:ea typeface="Times New Roman" pitchFamily="18" charset="0"/>
                <a:cs typeface="Simplified Arabic" pitchFamily="18" charset="-78"/>
              </a:rPr>
              <a:t>كم/ السنة3 خلال الألف سنة الأخيرة. </a:t>
            </a:r>
            <a:endParaRPr lang="en-US" sz="2800" b="1" cap="none" spc="0" dirty="0">
              <a:ln w="50800"/>
              <a:solidFill>
                <a:schemeClr val="bg1">
                  <a:shade val="50000"/>
                </a:schemeClr>
              </a:solidFill>
              <a:effectLst/>
            </a:endParaRPr>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7E8C4F8B-9C49-4645-A2C5-C56BFC0894CA}"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TotalTime>
  <Words>881</Words>
  <Application>Microsoft Office PowerPoint</Application>
  <PresentationFormat>On-screen Show (4:3)</PresentationFormat>
  <Paragraphs>78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Dr.Azza</cp:lastModifiedBy>
  <cp:revision>86</cp:revision>
  <dcterms:created xsi:type="dcterms:W3CDTF">2012-02-21T06:22:59Z</dcterms:created>
  <dcterms:modified xsi:type="dcterms:W3CDTF">2021-01-02T12:41:44Z</dcterms:modified>
</cp:coreProperties>
</file>